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8" r:id="rId4"/>
    <p:sldMasterId id="2147483700" r:id="rId5"/>
    <p:sldMasterId id="2147483712" r:id="rId6"/>
    <p:sldMasterId id="2147483726" r:id="rId7"/>
    <p:sldMasterId id="2147483738" r:id="rId8"/>
    <p:sldMasterId id="2147483752" r:id="rId9"/>
    <p:sldMasterId id="2147483764" r:id="rId10"/>
    <p:sldMasterId id="2147483778" r:id="rId11"/>
    <p:sldMasterId id="2147483792" r:id="rId12"/>
  </p:sldMasterIdLst>
  <p:notesMasterIdLst>
    <p:notesMasterId r:id="rId26"/>
  </p:notesMasterIdLst>
  <p:handoutMasterIdLst>
    <p:handoutMasterId r:id="rId27"/>
  </p:handoutMasterIdLst>
  <p:sldIdLst>
    <p:sldId id="2166" r:id="rId13"/>
    <p:sldId id="2088" r:id="rId14"/>
    <p:sldId id="2372" r:id="rId15"/>
    <p:sldId id="2374" r:id="rId16"/>
    <p:sldId id="2375" r:id="rId17"/>
    <p:sldId id="2376" r:id="rId18"/>
    <p:sldId id="2377" r:id="rId19"/>
    <p:sldId id="2378" r:id="rId20"/>
    <p:sldId id="2393" r:id="rId21"/>
    <p:sldId id="2394" r:id="rId22"/>
    <p:sldId id="2395" r:id="rId23"/>
    <p:sldId id="2397" r:id="rId24"/>
    <p:sldId id="23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00"/>
    <a:srgbClr val="666699"/>
    <a:srgbClr val="00CCFF"/>
    <a:srgbClr val="B2B2B2"/>
    <a:srgbClr val="00FFCC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/>
    <p:restoredTop sz="87643"/>
  </p:normalViewPr>
  <p:slideViewPr>
    <p:cSldViewPr showGuides="1">
      <p:cViewPr varScale="1">
        <p:scale>
          <a:sx n="115" d="100"/>
          <a:sy n="115" d="100"/>
        </p:scale>
        <p:origin x="1440" y="90"/>
      </p:cViewPr>
      <p:guideLst>
        <p:guide orient="horz" pos="2169"/>
        <p:guide pos="2824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30FDD-9D10-474C-85D5-30D4FE12681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3D1A8-2822-46BD-8395-64F7B33E7A5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1013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101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2BB93-4A98-45C1-855D-B329355B86E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74613"/>
            <a:ext cx="20002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4613"/>
            <a:ext cx="5849937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016000"/>
            <a:ext cx="2057400" cy="5149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016000"/>
            <a:ext cx="6019800" cy="5149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Picture 3" descr="目录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C9171-DA41-4C18-B3F7-E314BEC0D027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13004800" imgH="1016000" progId="">
                  <p:embed/>
                </p:oleObj>
              </mc:Choice>
              <mc:Fallback>
                <p:oleObj r:id="rId4" imgW="13004800" imgH="10160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9988" y="1295400"/>
            <a:ext cx="276701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59400" y="1295400"/>
            <a:ext cx="276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800" b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000" b="1"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buFont typeface="Arial" panose="020B0604020202020204" pitchFamily="34" charset="0"/>
              <a:buChar char="•"/>
              <a:defRPr sz="1800" b="1"/>
            </a:lvl3pPr>
            <a:lvl4pPr algn="l"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C490C-92FD-4B32-8BCF-64AFB1DDF6F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9BF99-FB16-4332-BA10-3AC247773FF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 txBox="1"/>
          <p:nvPr/>
        </p:nvSpPr>
        <p:spPr bwMode="auto">
          <a:xfrm>
            <a:off x="457200" y="274638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>
            <a:normAutofit/>
          </a:bodyPr>
          <a:lstStyle>
            <a:lvl1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EC673F-44C0-48DC-8E09-7A4195A4F7A2}" type="slidenum"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目录2 拷贝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49238"/>
            <a:ext cx="8839200" cy="599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988" y="1295400"/>
            <a:ext cx="5688013" cy="388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65D6D-DA69-45A9-88FB-0FD2AEDF6A6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1031" name="Object 30"/>
          <p:cNvGraphicFramePr>
            <a:graphicFrameLocks noChangeAspect="1"/>
          </p:cNvGraphicFramePr>
          <p:nvPr userDrawn="1"/>
        </p:nvGraphicFramePr>
        <p:xfrm>
          <a:off x="7416800" y="629920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5" imgW="13004800" imgH="1016000" progId="">
                  <p:embed/>
                </p:oleObj>
              </mc:Choice>
              <mc:Fallback>
                <p:oleObj r:id="rId15" imgW="13004800" imgH="10160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16800" y="629920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9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7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未标题-1 拷贝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0200" y="74613"/>
            <a:ext cx="845661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11"/>
          <p:cNvSpPr>
            <a:spLocks noGrp="1"/>
          </p:cNvSpPr>
          <p:nvPr>
            <p:ph type="body"/>
          </p:nvPr>
        </p:nvSpPr>
        <p:spPr>
          <a:xfrm>
            <a:off x="685800" y="1066800"/>
            <a:ext cx="7772400" cy="5241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endParaRPr lang="en-US" altLang="zh-CN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36B735-01B2-473E-A422-80A1D73AC310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2056" name="Object 22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18" imgW="13004800" imgH="1016000" progId="">
                  <p:embed/>
                </p:oleObj>
              </mc:Choice>
              <mc:Fallback>
                <p:oleObj r:id="rId18" imgW="13004800" imgH="10160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9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 descr="目录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>
          <a:xfrm>
            <a:off x="468313" y="1016000"/>
            <a:ext cx="8229600" cy="633413"/>
          </a:xfrm>
          <a:prstGeom prst="rect">
            <a:avLst/>
          </a:prstGeom>
          <a:solidFill>
            <a:srgbClr val="CDE9EB">
              <a:alpha val="76077"/>
            </a:srgbClr>
          </a:solidFill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3077" name="Rectangle 5"/>
          <p:cNvSpPr>
            <a:spLocks noGrp="1"/>
          </p:cNvSpPr>
          <p:nvPr>
            <p:ph type="body"/>
          </p:nvPr>
        </p:nvSpPr>
        <p:spPr>
          <a:xfrm>
            <a:off x="611188" y="1914525"/>
            <a:ext cx="8064500" cy="4251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</p:txBody>
      </p:sp>
      <p:sp>
        <p:nvSpPr>
          <p:cNvPr id="115508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5449BF-0DEA-4FA7-B5D6-5E15640A3854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16" imgW="13004800" imgH="1016000" progId="">
                  <p:embed/>
                </p:oleObj>
              </mc:Choice>
              <mc:Fallback>
                <p:oleObj r:id="rId16" imgW="13004800" imgH="10160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7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47333-C432-42D2-B2D1-973317FF782E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图片 6" descr="未标题-1副本.jpg"/>
          <p:cNvPicPr>
            <a:picLocks noChangeAspect="1"/>
          </p:cNvPicPr>
          <p:nvPr/>
        </p:nvPicPr>
        <p:blipFill>
          <a:blip r:embed="rId13"/>
          <a:srcRect t="7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C092C-6668-4D84-8F6D-2C8A2070E64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pic>
        <p:nvPicPr>
          <p:cNvPr id="5129" name="Picture 13" descr="君副本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39688" y="4268788"/>
            <a:ext cx="2195512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图片 6" descr="未标题-4副本.jpg"/>
          <p:cNvPicPr>
            <a:picLocks noChangeAspect="1"/>
          </p:cNvPicPr>
          <p:nvPr/>
        </p:nvPicPr>
        <p:blipFill>
          <a:blip r:embed="rId15"/>
          <a:srcRect b="9004"/>
          <a:stretch>
            <a:fillRect/>
          </a:stretch>
        </p:blipFill>
        <p:spPr>
          <a:xfrm>
            <a:off x="0" y="0"/>
            <a:ext cx="9144000" cy="653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532563"/>
            <a:ext cx="9144000" cy="325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25400" y="6572250"/>
            <a:ext cx="1333500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458788" y="6534150"/>
            <a:ext cx="1938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www.wiscom.com.cn</a:t>
            </a: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7858125" y="6500813"/>
            <a:ext cx="1157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第 </a:t>
            </a:r>
            <a:fld id="{46D4D862-2CBC-4C52-8EE1-4E29A2178BBA}" type="slidenum">
              <a:rPr kumimoji="1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‹#›</a:t>
            </a:fld>
            <a:r>
              <a:rPr kumimoji="1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页</a:t>
            </a:r>
            <a:endParaRPr kumimoji="1" lang="zh-TW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4" name="Line 15"/>
          <p:cNvSpPr/>
          <p:nvPr/>
        </p:nvSpPr>
        <p:spPr>
          <a:xfrm flipV="1">
            <a:off x="428625" y="6429375"/>
            <a:ext cx="828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Line 14"/>
          <p:cNvSpPr/>
          <p:nvPr/>
        </p:nvSpPr>
        <p:spPr>
          <a:xfrm>
            <a:off x="428625" y="928688"/>
            <a:ext cx="8280400" cy="0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3" name="图片 6" descr="未标题-3副本.jpg"/>
          <p:cNvPicPr>
            <a:picLocks noChangeAspect="1"/>
          </p:cNvPicPr>
          <p:nvPr/>
        </p:nvPicPr>
        <p:blipFill>
          <a:blip r:embed="rId13"/>
          <a:srcRect t="8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" descr="君副本"/>
          <p:cNvPicPr>
            <a:picLocks noChangeAspect="1"/>
          </p:cNvPicPr>
          <p:nvPr userDrawn="1"/>
        </p:nvPicPr>
        <p:blipFill>
          <a:blip r:embed="rId14">
            <a:lum contrast="-20000"/>
          </a:blip>
          <a:stretch>
            <a:fillRect/>
          </a:stretch>
        </p:blipFill>
        <p:spPr>
          <a:xfrm>
            <a:off x="0" y="6426200"/>
            <a:ext cx="16510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58.213.129.204:9080/pros/identity/index.action" TargetMode="External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、申请资助</a:t>
            </a: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</a:p>
        </p:txBody>
      </p:sp>
      <p:pic>
        <p:nvPicPr>
          <p:cNvPr id="5939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803400"/>
            <a:ext cx="2582863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882775"/>
            <a:ext cx="3475037" cy="4424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</a:t>
            </a: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803400"/>
            <a:ext cx="32242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803400"/>
            <a:ext cx="4110038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88" y="3214688"/>
            <a:ext cx="4102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88" y="4591050"/>
            <a:ext cx="404653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填写完成点击保存回到主页，确认信息无误后，在主页点击提交按钮提交申请表。</a:t>
            </a:r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308225"/>
            <a:ext cx="38671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5" y="2070100"/>
            <a:ext cx="4651375" cy="351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2468" name="文本框 5"/>
          <p:cNvSpPr txBox="1"/>
          <p:nvPr/>
        </p:nvSpPr>
        <p:spPr>
          <a:xfrm>
            <a:off x="184150" y="1069046"/>
            <a:ext cx="8852346" cy="5262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同一年度，同一学期，一生只能在同一个微信上上进行资助申请，若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提示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xxxx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季已申请</a:t>
            </a:r>
            <a:r>
              <a:rPr lang="zh-CN" altLang="en-US" sz="1600" b="0" dirty="0" smtClean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困难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生，请勿重复操作。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请检查是否已在别处进行资助申请。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申请表中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操作中均包含自动保存功能，若填写中断，只需重新打开申请表进行信息补充</a:t>
            </a:r>
          </a:p>
          <a:p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完善，无需重新填写全部内容。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家庭成员信息中，无需填写（外）祖父母相关内容，填写的家庭人口数需包含本人。系统自动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生成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的家庭成员列表为填写的家庭人口数减</a:t>
            </a:r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申请表保存完毕后，需回到主页进行提交。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对于已经提交的但是尚未进行审核的申请表，学生可以自行撤回申请表，修改填写内容。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6.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所有上传图片证明材料仅供佐证，不强制要求上传。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7.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各类家庭类型均有简单的类容说明，建议根据说明内容进行填写</a:t>
            </a:r>
            <a:r>
              <a:rPr lang="zh-CN" altLang="en-US" sz="1600" b="0" dirty="0" smtClean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  <a:endParaRPr lang="en-US" altLang="zh-CN" sz="1600" b="0" dirty="0" smtClean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en-US" altLang="zh-CN" sz="1600" b="0" dirty="0" smtClean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8.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本学年申请国家教育资助项目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信息，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国家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助学金项请填是；减免学费项建档立卡家庭可填是，其余请填否。</a:t>
            </a:r>
            <a:endParaRPr lang="zh-CN" altLang="en-US" sz="1600" dirty="0">
              <a:solidFill>
                <a:srgbClr val="92D05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  <a:sym typeface="+mn-ea"/>
              </a:rPr>
              <a:t>学生申请注意事项：</a:t>
            </a:r>
            <a:r>
              <a:rPr lang="zh-CN" altLang="en-US" dirty="0">
                <a:solidFill>
                  <a:schemeClr val="tx2"/>
                </a:solidFill>
                <a:latin typeface="+mn-ea"/>
                <a:sym typeface="+mn-ea"/>
              </a:rPr>
              <a:t/>
            </a:r>
            <a:br>
              <a:rPr lang="zh-CN" altLang="en-US" dirty="0">
                <a:solidFill>
                  <a:schemeClr val="tx2"/>
                </a:solidFill>
                <a:latin typeface="+mn-ea"/>
                <a:sym typeface="+mn-ea"/>
              </a:rPr>
            </a:br>
            <a:endParaRPr lang="zh-CN" altLang="en-US" dirty="0"/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关注江苏生学生资助微信公众号，进入江苏省学生资助申请平台。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120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598613"/>
            <a:ext cx="3638550" cy="472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38" y="1577975"/>
            <a:ext cx="4598987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9175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点击新增按钮，阅读申请须知，点击已阅读，开始填写进行本年度（学期）的申请表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222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670050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1781175"/>
            <a:ext cx="4300537" cy="415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27113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基本信息填写、选择本学年的申请信息及本人健康情况材料上传（非必选，仅供佐证）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682750"/>
            <a:ext cx="2989262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283075"/>
            <a:ext cx="2895600" cy="207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0" y="1682750"/>
            <a:ext cx="3660775" cy="4598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4413"/>
            <a:ext cx="8397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就读信息填写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注：若学生基本信息已经在特困库中登记，学生就读信息系统会自动查询，无需手动输入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</p:txBody>
      </p:sp>
      <p:pic>
        <p:nvPicPr>
          <p:cNvPr id="5427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6050" y="1851025"/>
            <a:ext cx="3606800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4925" y="1028700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25" y="1600200"/>
            <a:ext cx="4006850" cy="459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</a:t>
            </a: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863725"/>
            <a:ext cx="3006725" cy="446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63725"/>
            <a:ext cx="2911475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</a:p>
        </p:txBody>
      </p:sp>
      <p:pic>
        <p:nvPicPr>
          <p:cNvPr id="573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14500"/>
            <a:ext cx="417195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598613"/>
            <a:ext cx="2616200" cy="454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1495425"/>
            <a:ext cx="3521075" cy="4748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83,&quot;width&quot;:5681}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500</Words>
  <Application>Microsoft Office PowerPoint</Application>
  <PresentationFormat>全屏显示(4:3)</PresentationFormat>
  <Paragraphs>43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PMingLiU</vt:lpstr>
      <vt:lpstr>黑体</vt:lpstr>
      <vt:lpstr>华文细黑</vt:lpstr>
      <vt:lpstr>华文中宋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1_自定义设计方案</vt:lpstr>
      <vt:lpstr>自定义设计方案</vt:lpstr>
      <vt:lpstr>2_自定义设计方案</vt:lpstr>
      <vt:lpstr>3_自定义设计方案</vt:lpstr>
      <vt:lpstr>wiscom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目   录</vt:lpstr>
      <vt:lpstr>申请资助（1）</vt:lpstr>
      <vt:lpstr>申请资助（2）</vt:lpstr>
      <vt:lpstr>申请资助（3）</vt:lpstr>
      <vt:lpstr>申请资助（4）</vt:lpstr>
      <vt:lpstr>申请资助（5）</vt:lpstr>
      <vt:lpstr>申请资助（6）</vt:lpstr>
      <vt:lpstr>申请资助（7）</vt:lpstr>
      <vt:lpstr>申请资助（8）</vt:lpstr>
      <vt:lpstr>申请资助（9）</vt:lpstr>
      <vt:lpstr>申请资助（10）</vt:lpstr>
      <vt:lpstr>申请资助（11）</vt:lpstr>
      <vt:lpstr>学生申请注意事项： </vt:lpstr>
    </vt:vector>
  </TitlesOfParts>
  <Company>kingdee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hc</dc:creator>
  <cp:lastModifiedBy>China</cp:lastModifiedBy>
  <cp:revision>4674</cp:revision>
  <dcterms:created xsi:type="dcterms:W3CDTF">2004-07-18T06:03:59Z</dcterms:created>
  <dcterms:modified xsi:type="dcterms:W3CDTF">2020-09-22T11:30:51Z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